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2"/>
  </p:sldMasterIdLst>
  <p:sldIdLst>
    <p:sldId id="273" r:id="rId3"/>
    <p:sldId id="257" r:id="rId4"/>
    <p:sldId id="274" r:id="rId5"/>
    <p:sldId id="275" r:id="rId6"/>
    <p:sldId id="258" r:id="rId7"/>
    <p:sldId id="276" r:id="rId8"/>
    <p:sldId id="267" r:id="rId9"/>
    <p:sldId id="268" r:id="rId10"/>
    <p:sldId id="277" r:id="rId11"/>
    <p:sldId id="278" r:id="rId12"/>
    <p:sldId id="279" r:id="rId13"/>
    <p:sldId id="272" r:id="rId14"/>
    <p:sldId id="280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660"/>
  </p:normalViewPr>
  <p:slideViewPr>
    <p:cSldViewPr snapToGrid="0">
      <p:cViewPr>
        <p:scale>
          <a:sx n="52" d="100"/>
          <a:sy n="52" d="100"/>
        </p:scale>
        <p:origin x="-475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26727" y="6060478"/>
            <a:ext cx="1133856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100000" t="35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5" name="Shap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 latinLnBrk="0">
              <a:defRPr lang="sv-SE"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20" name="Shap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 latinLnBrk="0">
              <a:spcBef>
                <a:spcPts val="0"/>
              </a:spcBef>
              <a:buNone/>
              <a:defRPr lang="sv-SE"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19" name="Shap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FA78-DE0E-433D-8CFA-D9FBF0D95DCD}" type="datetime1">
              <a:rPr lang="sv-SE">
                <a:solidFill>
                  <a:srgbClr val="DBF5F9">
                    <a:shade val="50000"/>
                  </a:srgbClr>
                </a:solidFill>
              </a:rPr>
              <a:pPr/>
              <a:t>2016-09-29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8" name="Shap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11" name="Shap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3AF2-DCC4-4842-96BC-1B9869901C37}" type="slidenum">
              <a:rPr>
                <a:solidFill>
                  <a:srgbClr val="DBF5F9">
                    <a:shade val="50000"/>
                  </a:srgbClr>
                </a:solidFill>
              </a:rPr>
              <a:pPr/>
              <a:t>‹#›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848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Shape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F9C6-20A9-45D8-B666-D95AD1AA535F}" type="datetime1">
              <a:rPr lang="sv-SE">
                <a:solidFill>
                  <a:srgbClr val="DBF5F9">
                    <a:shade val="50000"/>
                  </a:srgbClr>
                </a:solidFill>
              </a:rPr>
              <a:pPr/>
              <a:t>2016-09-29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>
                <a:solidFill>
                  <a:srgbClr val="DBF5F9">
                    <a:shade val="50000"/>
                  </a:srgbClr>
                </a:solidFill>
              </a:rPr>
              <a:pPr/>
              <a:t>‹#›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322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Shap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2161-9FCA-498A-A51E-7B90071250E8}" type="datetime1">
              <a:rPr lang="sv-SE">
                <a:solidFill>
                  <a:srgbClr val="DBF5F9">
                    <a:shade val="50000"/>
                  </a:srgbClr>
                </a:solidFill>
              </a:rPr>
              <a:pPr/>
              <a:t>2016-09-29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4" name="Shap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5" name="Shap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>
                <a:solidFill>
                  <a:srgbClr val="DBF5F9">
                    <a:shade val="50000"/>
                  </a:srgbClr>
                </a:solidFill>
              </a:rPr>
              <a:pPr/>
              <a:t>‹#›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722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26727" y="6060478"/>
            <a:ext cx="1133856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2" name="Shap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95AF-258B-4502-92DF-E211AA281B41}" type="datetime1">
              <a:rPr lang="sv-SE">
                <a:solidFill>
                  <a:srgbClr val="DBF5F9">
                    <a:shade val="50000"/>
                  </a:srgbClr>
                </a:solidFill>
              </a:rPr>
              <a:pPr/>
              <a:t>2016-09-29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4" name="Shap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>
                <a:solidFill>
                  <a:srgbClr val="DBF5F9">
                    <a:shade val="50000"/>
                  </a:srgbClr>
                </a:solidFill>
              </a:rPr>
              <a:pPr/>
              <a:t>‹#›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38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ubrik och två innehållsdelar ö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9F1B-DCEB-4336-9EB0-63F5002A04E3}" type="datetimeFigureOut">
              <a:rPr lang="sv-SE">
                <a:solidFill>
                  <a:srgbClr val="DBF5F9">
                    <a:shade val="50000"/>
                  </a:srgbClr>
                </a:solidFill>
              </a:rPr>
              <a:pPr/>
              <a:t>2016-09-29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E4FA9-8002-4F92-A4B5-7AC80F760C21}" type="slidenum">
              <a:rPr>
                <a:solidFill>
                  <a:srgbClr val="DBF5F9">
                    <a:shade val="50000"/>
                  </a:srgbClr>
                </a:solidFill>
              </a:rPr>
              <a:pPr/>
              <a:t>‹#›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49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9F1B-DCEB-4336-9EB0-63F5002A04E3}" type="datetimeFigureOut">
              <a:rPr lang="sv-SE">
                <a:solidFill>
                  <a:srgbClr val="DBF5F9">
                    <a:shade val="50000"/>
                  </a:srgbClr>
                </a:solidFill>
              </a:rPr>
              <a:pPr/>
              <a:t>2016-09-29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E4FA9-8002-4F92-A4B5-7AC80F760C21}" type="slidenum">
              <a:rPr>
                <a:solidFill>
                  <a:srgbClr val="DBF5F9">
                    <a:shade val="50000"/>
                  </a:srgbClr>
                </a:solidFill>
              </a:rPr>
              <a:pPr/>
              <a:t>‹#›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90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ubrik och text i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9F1B-DCEB-4336-9EB0-63F5002A04E3}" type="datetimeFigureOut">
              <a:rPr lang="sv-SE">
                <a:solidFill>
                  <a:srgbClr val="DBF5F9">
                    <a:shade val="50000"/>
                  </a:srgbClr>
                </a:solidFill>
              </a:rPr>
              <a:pPr/>
              <a:t>2016-09-29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E4FA9-8002-4F92-A4B5-7AC80F760C21}" type="slidenum">
              <a:rPr>
                <a:solidFill>
                  <a:srgbClr val="DBF5F9">
                    <a:shade val="50000"/>
                  </a:srgbClr>
                </a:solidFill>
              </a:rPr>
              <a:pPr/>
              <a:t>‹#›</a:t>
            </a:fld>
            <a:endParaRPr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9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26727" y="6060478"/>
            <a:ext cx="1133856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100000" t="35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sv-SE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Andra nivån</a:t>
            </a:r>
          </a:p>
          <a:p>
            <a:pPr lvl="2"/>
            <a:r>
              <a:rPr lang="sv-SE"/>
              <a:t>Tredje nivån</a:t>
            </a:r>
          </a:p>
          <a:p>
            <a:pPr lvl="3"/>
            <a:r>
              <a:rPr lang="sv-SE"/>
              <a:t>Fjärde nivån</a:t>
            </a:r>
          </a:p>
          <a:p>
            <a:pPr lvl="4"/>
            <a:r>
              <a:rPr lang="sv-SE"/>
              <a:t>Femte nivån</a:t>
            </a:r>
          </a:p>
          <a:p>
            <a:pPr lvl="5"/>
            <a:r>
              <a:rPr lang="sv-SE"/>
              <a:t>Sjätte nivån</a:t>
            </a:r>
          </a:p>
          <a:p>
            <a:pPr lvl="6"/>
            <a:r>
              <a:rPr lang="sv-SE"/>
              <a:t>Sjunde nivån</a:t>
            </a:r>
          </a:p>
          <a:p>
            <a:pPr lvl="7"/>
            <a:r>
              <a:rPr lang="sv-SE"/>
              <a:t>Åttonde nivån</a:t>
            </a:r>
          </a:p>
          <a:p>
            <a:pPr lvl="8"/>
            <a:r>
              <a:rPr lang="sv-SE"/>
              <a:t>Nionde nivån</a:t>
            </a:r>
          </a:p>
        </p:txBody>
      </p:sp>
      <p:sp>
        <p:nvSpPr>
          <p:cNvPr id="25" name="Rectangle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latinLnBrk="0">
              <a:defRPr lang="sv-SE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defTabSz="914400"/>
            <a:fld id="{1BC102A9-C1B1-4354-89E4-F43472216A4F}" type="datetime1">
              <a:rPr lang="sv-SE" smtClean="0">
                <a:solidFill>
                  <a:srgbClr val="DBF5F9">
                    <a:shade val="50000"/>
                  </a:srgbClr>
                </a:solidFill>
              </a:rPr>
              <a:pPr defTabSz="914400"/>
              <a:t>2016-09-29</a:t>
            </a:fld>
            <a:endParaRPr lang="sv-SE"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latinLnBrk="0">
              <a:defRPr lang="sv-SE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defTabSz="914400"/>
            <a:endParaRPr lang="sv-SE">
              <a:solidFill>
                <a:srgbClr val="DBF5F9">
                  <a:shade val="50000"/>
                </a:srgbClr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latinLnBrk="0">
              <a:defRPr lang="sv-SE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defTabSz="914400"/>
            <a:fld id="{E7F13AF2-DCC4-4842-96BC-1B9869901C37}" type="slidenum">
              <a:rPr lang="sv-SE" smtClean="0">
                <a:solidFill>
                  <a:srgbClr val="DBF5F9">
                    <a:shade val="50000"/>
                  </a:srgbClr>
                </a:solidFill>
              </a:rPr>
              <a:pPr defTabSz="914400"/>
              <a:t>‹#›</a:t>
            </a:fld>
            <a:endParaRPr lang="sv-SE">
              <a:solidFill>
                <a:srgbClr val="DBF5F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4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rtl="0" eaLnBrk="1" latinLnBrk="0" hangingPunct="1">
        <a:spcBef>
          <a:spcPct val="0"/>
        </a:spcBef>
        <a:buNone/>
        <a:defRPr lang="sv-SE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lang="sv-SE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lang="sv-S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lang="sv-SE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lang="sv-SE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lang="sv-S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lang="sv-SE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lang="sv-SE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lang="sv-SE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lang="sv-SE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sv-SE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332656"/>
            <a:ext cx="7772400" cy="1828800"/>
          </a:xfrm>
        </p:spPr>
        <p:txBody>
          <a:bodyPr/>
          <a:lstStyle/>
          <a:p>
            <a:r>
              <a:rPr lang="sv-SE" dirty="0" err="1" smtClean="0"/>
              <a:t>ELUGswe:s</a:t>
            </a:r>
            <a:r>
              <a:rPr lang="sv-SE" dirty="0" smtClean="0"/>
              <a:t> höstmöte </a:t>
            </a:r>
            <a:br>
              <a:rPr lang="sv-SE" dirty="0" smtClean="0"/>
            </a:br>
            <a:r>
              <a:rPr lang="sv-SE" sz="1600" dirty="0">
                <a:solidFill>
                  <a:schemeClr val="bg1">
                    <a:lumMod val="65000"/>
                  </a:schemeClr>
                </a:solidFill>
              </a:rPr>
              <a:t>28 september 2016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761" y="2564905"/>
            <a:ext cx="4569367" cy="314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5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562649"/>
            <a:ext cx="10058400" cy="731314"/>
          </a:xfrm>
        </p:spPr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97280" y="1925792"/>
            <a:ext cx="10144664" cy="470171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sz="1900" b="1" dirty="0" smtClean="0"/>
              <a:t> </a:t>
            </a:r>
            <a:r>
              <a:rPr lang="sv-SE" b="1" dirty="0" err="1" smtClean="0"/>
              <a:t>Summon</a:t>
            </a:r>
            <a:r>
              <a:rPr lang="sv-SE" b="1" dirty="0" smtClean="0"/>
              <a:t>/360 Product </a:t>
            </a:r>
            <a:r>
              <a:rPr lang="sv-SE" b="1" dirty="0" err="1" smtClean="0"/>
              <a:t>Working</a:t>
            </a:r>
            <a:r>
              <a:rPr lang="sv-SE" b="1" dirty="0" smtClean="0"/>
              <a:t> Group (PWG) </a:t>
            </a:r>
            <a:r>
              <a:rPr lang="sv-SE" b="1" dirty="0" err="1" smtClean="0"/>
              <a:t>IGeLU</a:t>
            </a:r>
            <a:endParaRPr lang="sv-SE" b="1" dirty="0" smtClean="0"/>
          </a:p>
          <a:p>
            <a:pPr marL="0" indent="0">
              <a:lnSpc>
                <a:spcPct val="70000"/>
              </a:lnSpc>
              <a:buNone/>
            </a:pPr>
            <a:r>
              <a:rPr lang="sv-SE" sz="1300" dirty="0" smtClean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Danie</a:t>
            </a:r>
            <a:r>
              <a:rPr lang="sv-SE" sz="1400" dirty="0" smtClean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sv-SE" sz="1400" dirty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Forsman, bibliotekschef, Chalmers bibliotek, </a:t>
            </a:r>
            <a:r>
              <a:rPr lang="sv-SE" sz="1400" dirty="0" smtClean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informerar </a:t>
            </a:r>
            <a:r>
              <a:rPr lang="sv-SE" sz="1400" dirty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den nya </a:t>
            </a:r>
            <a:r>
              <a:rPr lang="sv-SE" sz="1400" dirty="0" smtClean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gruppen</a:t>
            </a:r>
            <a:r>
              <a:rPr lang="sv-SE" sz="1400" dirty="0" smtClean="0"/>
              <a:t> 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INUG-mötet </a:t>
            </a:r>
            <a:endParaRPr lang="sv-SE" sz="1000" b="1" dirty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</a:t>
            </a:r>
            <a:r>
              <a:rPr lang="sv-SE" b="1" dirty="0" err="1" smtClean="0"/>
              <a:t>IGeLU</a:t>
            </a:r>
            <a:r>
              <a:rPr lang="sv-SE" b="1" dirty="0" smtClean="0"/>
              <a:t>-konferensen </a:t>
            </a:r>
            <a:endParaRPr lang="sv-SE" sz="1000" b="1" dirty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NERS och </a:t>
            </a:r>
            <a:r>
              <a:rPr lang="sv-SE" b="1" dirty="0" err="1" smtClean="0"/>
              <a:t>Ideas</a:t>
            </a:r>
            <a:r>
              <a:rPr lang="sv-SE" b="1" dirty="0" smtClean="0"/>
              <a:t> Exchange </a:t>
            </a:r>
            <a:endParaRPr lang="sv-SE" sz="1000" b="1" dirty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Arbetsgruppen för regionalt index </a:t>
            </a:r>
            <a:endParaRPr lang="sv-SE" sz="1000" b="1" dirty="0" smtClean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/>
              <a:t> </a:t>
            </a:r>
            <a:r>
              <a:rPr lang="sv-SE" b="1" dirty="0" err="1" smtClean="0"/>
              <a:t>Analytics</a:t>
            </a:r>
            <a:r>
              <a:rPr lang="sv-SE" b="1" dirty="0" smtClean="0"/>
              <a:t> och/eller annat </a:t>
            </a:r>
            <a:r>
              <a:rPr lang="sv-SE" b="1" dirty="0" err="1" smtClean="0"/>
              <a:t>ExLibris</a:t>
            </a:r>
            <a:r>
              <a:rPr lang="sv-SE" b="1" dirty="0" smtClean="0"/>
              <a:t> kan bidra med </a:t>
            </a:r>
            <a:endParaRPr lang="sv-SE" sz="1000" b="1" dirty="0" smtClean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Vårmötet på SLU i Uppsala 3-4 april 2017 </a:t>
            </a:r>
            <a:endParaRPr lang="sv-SE" sz="1000" b="1" dirty="0" smtClean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Avslutning </a:t>
            </a:r>
            <a:endParaRPr lang="sv-SE" sz="1000" b="1" dirty="0" smtClean="0"/>
          </a:p>
          <a:p>
            <a:pPr marL="0" indent="0">
              <a:lnSpc>
                <a:spcPct val="70000"/>
              </a:lnSpc>
              <a:buNone/>
            </a:pPr>
            <a:r>
              <a:rPr lang="sv-SE" b="1" dirty="0"/>
              <a:t> </a:t>
            </a:r>
            <a:r>
              <a:rPr lang="sv-SE" b="1" dirty="0" smtClean="0"/>
              <a:t>	</a:t>
            </a:r>
            <a:r>
              <a:rPr lang="sv-SE" sz="1400" dirty="0" smtClean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Sammanfattning</a:t>
            </a:r>
            <a:r>
              <a:rPr lang="sv-SE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v-SE" sz="1400" b="1" dirty="0">
                <a:solidFill>
                  <a:schemeClr val="accent4">
                    <a:lumMod val="75000"/>
                  </a:schemeClr>
                </a:solidFill>
              </a:rPr>
              <a:t>och </a:t>
            </a:r>
            <a:r>
              <a:rPr lang="sv-SE" sz="1400" b="1" dirty="0" smtClean="0">
                <a:solidFill>
                  <a:schemeClr val="accent4">
                    <a:lumMod val="75000"/>
                  </a:schemeClr>
                </a:solidFill>
              </a:rPr>
              <a:t>mötesreflektion</a:t>
            </a:r>
            <a:endParaRPr lang="sv-SE" sz="14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sv-SE" sz="3400" b="1" dirty="0"/>
              <a:t> 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904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sv-SE" dirty="0" err="1"/>
              <a:t>Summon</a:t>
            </a:r>
            <a:r>
              <a:rPr lang="sv-SE" dirty="0"/>
              <a:t>/360 Product </a:t>
            </a:r>
            <a:r>
              <a:rPr lang="sv-SE" dirty="0" err="1"/>
              <a:t>Working</a:t>
            </a:r>
            <a:r>
              <a:rPr lang="sv-SE" dirty="0"/>
              <a:t> Group (PWG) </a:t>
            </a:r>
            <a:r>
              <a:rPr lang="sv-SE" dirty="0" err="1"/>
              <a:t>IGeLU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3584" y="1846263"/>
            <a:ext cx="406515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562649"/>
            <a:ext cx="10058400" cy="731314"/>
          </a:xfrm>
        </p:spPr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97280" y="1925792"/>
            <a:ext cx="10144664" cy="470171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sz="1900" b="1" dirty="0" smtClean="0"/>
              <a:t>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Summon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/360 Product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Working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Group (PWG)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IGeLU</a:t>
            </a:r>
            <a:endParaRPr lang="sv-SE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sz="13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Danie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sv-SE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Forsman, bibliotekschef, Chalmers bibliotek, 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informerar </a:t>
            </a:r>
            <a:r>
              <a:rPr lang="sv-SE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den nya 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gruppen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INUG-mötet </a:t>
            </a:r>
            <a:endParaRPr lang="sv-SE" sz="1000" b="1" dirty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IGeLU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-konferensen </a:t>
            </a:r>
            <a:endParaRPr lang="sv-SE" sz="10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NERS och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Ideas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Exchange </a:t>
            </a:r>
            <a:endParaRPr lang="sv-SE" sz="10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Arbetsgruppen för regionalt index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Analytics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och/eller annat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ExLibris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kan bidra med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Vårmötet på SLU i Uppsala 3-4 april 2017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Avslutning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Sammanfattning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sz="1400" b="1" dirty="0">
                <a:solidFill>
                  <a:schemeClr val="bg1">
                    <a:lumMod val="65000"/>
                  </a:schemeClr>
                </a:solidFill>
              </a:rPr>
              <a:t>och 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mötesreflektion</a:t>
            </a:r>
            <a:endParaRPr lang="sv-SE" sz="14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sv-SE" sz="3400" b="1" dirty="0"/>
              <a:t> 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8813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INUG </a:t>
            </a:r>
            <a:r>
              <a:rPr lang="sv-SE" sz="3600" dirty="0"/>
              <a:t>(</a:t>
            </a:r>
            <a:r>
              <a:rPr lang="sv-SE" sz="3600" dirty="0" err="1"/>
              <a:t>IGeLU</a:t>
            </a:r>
            <a:r>
              <a:rPr lang="sv-SE" sz="3600" dirty="0"/>
              <a:t> </a:t>
            </a:r>
            <a:r>
              <a:rPr lang="sv-SE" sz="3600" dirty="0" err="1"/>
              <a:t>INternational</a:t>
            </a:r>
            <a:r>
              <a:rPr lang="sv-SE" sz="3600" dirty="0"/>
              <a:t> </a:t>
            </a:r>
            <a:r>
              <a:rPr lang="sv-SE" sz="3600" dirty="0" err="1"/>
              <a:t>User</a:t>
            </a:r>
            <a:r>
              <a:rPr lang="sv-SE" sz="3600" dirty="0"/>
              <a:t> Groups</a:t>
            </a:r>
            <a:r>
              <a:rPr lang="sv-SE" sz="3600" dirty="0" smtClean="0"/>
              <a:t>)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63052" y="2438400"/>
            <a:ext cx="9992627" cy="3430694"/>
          </a:xfrm>
        </p:spPr>
        <p:txBody>
          <a:bodyPr>
            <a:normAutofit fontScale="55000" lnSpcReduction="20000"/>
          </a:bodyPr>
          <a:lstStyle/>
          <a:p>
            <a:r>
              <a:rPr lang="sv-SE" b="1" dirty="0" smtClean="0"/>
              <a:t>INUG-rapport </a:t>
            </a:r>
          </a:p>
          <a:p>
            <a:r>
              <a:rPr lang="sv-SE" dirty="0" err="1" smtClean="0"/>
              <a:t>Search</a:t>
            </a:r>
            <a:r>
              <a:rPr lang="sv-SE" dirty="0" smtClean="0"/>
              <a:t> </a:t>
            </a:r>
            <a:r>
              <a:rPr lang="sv-SE" dirty="0" err="1"/>
              <a:t>personalization</a:t>
            </a:r>
            <a:r>
              <a:rPr lang="sv-SE" dirty="0"/>
              <a:t> and Primo </a:t>
            </a:r>
            <a:endParaRPr lang="sv-SE" sz="1600" dirty="0" smtClean="0"/>
          </a:p>
          <a:p>
            <a:r>
              <a:rPr lang="sv-SE" b="1" dirty="0"/>
              <a:t>Andra rapporter</a:t>
            </a:r>
          </a:p>
          <a:p>
            <a:pPr fontAlgn="base"/>
            <a:r>
              <a:rPr lang="sv-SE" b="1" dirty="0" err="1"/>
              <a:t>Danish</a:t>
            </a:r>
            <a:r>
              <a:rPr lang="sv-SE" b="1" dirty="0"/>
              <a:t> </a:t>
            </a:r>
            <a:r>
              <a:rPr lang="sv-SE" b="1" dirty="0" err="1"/>
              <a:t>Issues</a:t>
            </a:r>
            <a:r>
              <a:rPr lang="sv-SE" dirty="0"/>
              <a:t>: </a:t>
            </a:r>
            <a:r>
              <a:rPr lang="sv-SE" dirty="0" err="1"/>
              <a:t>adding</a:t>
            </a:r>
            <a:r>
              <a:rPr lang="sv-SE" dirty="0"/>
              <a:t> </a:t>
            </a:r>
            <a:r>
              <a:rPr lang="sv-SE" dirty="0" err="1"/>
              <a:t>Danish</a:t>
            </a:r>
            <a:r>
              <a:rPr lang="sv-SE" dirty="0"/>
              <a:t> </a:t>
            </a:r>
            <a:r>
              <a:rPr lang="sv-SE" dirty="0" err="1"/>
              <a:t>articles</a:t>
            </a:r>
            <a:r>
              <a:rPr lang="sv-SE" dirty="0"/>
              <a:t> </a:t>
            </a:r>
            <a:r>
              <a:rPr lang="sv-SE" dirty="0" err="1"/>
              <a:t>database</a:t>
            </a:r>
            <a:r>
              <a:rPr lang="sv-SE" dirty="0"/>
              <a:t> as a </a:t>
            </a:r>
            <a:r>
              <a:rPr lang="sv-SE" dirty="0" err="1"/>
              <a:t>deep</a:t>
            </a:r>
            <a:r>
              <a:rPr lang="sv-SE" dirty="0"/>
              <a:t> </a:t>
            </a:r>
            <a:r>
              <a:rPr lang="sv-SE" dirty="0" err="1"/>
              <a:t>search</a:t>
            </a:r>
            <a:r>
              <a:rPr lang="sv-SE" dirty="0"/>
              <a:t> adapter for Primo </a:t>
            </a:r>
            <a:r>
              <a:rPr lang="sv-SE" dirty="0" err="1"/>
              <a:t>taking</a:t>
            </a:r>
            <a:r>
              <a:rPr lang="sv-SE" dirty="0"/>
              <a:t> </a:t>
            </a:r>
            <a:r>
              <a:rPr lang="sv-SE" dirty="0" err="1"/>
              <a:t>too</a:t>
            </a:r>
            <a:r>
              <a:rPr lang="sv-SE" dirty="0"/>
              <a:t> long, </a:t>
            </a:r>
            <a:r>
              <a:rPr lang="sv-SE" dirty="0" err="1"/>
              <a:t>promised</a:t>
            </a:r>
            <a:r>
              <a:rPr lang="sv-SE" dirty="0"/>
              <a:t> </a:t>
            </a:r>
            <a:r>
              <a:rPr lang="sv-SE" dirty="0" err="1"/>
              <a:t>before</a:t>
            </a:r>
            <a:r>
              <a:rPr lang="sv-SE" dirty="0"/>
              <a:t>.  </a:t>
            </a:r>
          </a:p>
          <a:p>
            <a:pPr fontAlgn="base"/>
            <a:r>
              <a:rPr lang="sv-SE" b="1" dirty="0" err="1"/>
              <a:t>Iceland</a:t>
            </a:r>
            <a:r>
              <a:rPr lang="sv-SE" b="1" dirty="0"/>
              <a:t> </a:t>
            </a:r>
            <a:r>
              <a:rPr lang="sv-SE" b="1" dirty="0" err="1"/>
              <a:t>Issues</a:t>
            </a:r>
            <a:r>
              <a:rPr lang="sv-SE" dirty="0"/>
              <a:t>: Windows 10 support for </a:t>
            </a:r>
            <a:r>
              <a:rPr lang="sv-SE" dirty="0" err="1"/>
              <a:t>Aleph</a:t>
            </a:r>
            <a:r>
              <a:rPr lang="sv-SE" dirty="0"/>
              <a:t> </a:t>
            </a:r>
            <a:r>
              <a:rPr lang="sv-SE" dirty="0" err="1"/>
              <a:t>installer</a:t>
            </a:r>
            <a:r>
              <a:rPr lang="sv-SE" dirty="0"/>
              <a:t> </a:t>
            </a:r>
          </a:p>
          <a:p>
            <a:pPr fontAlgn="base"/>
            <a:r>
              <a:rPr lang="sv-SE" b="1" dirty="0" err="1"/>
              <a:t>Czech</a:t>
            </a:r>
            <a:r>
              <a:rPr lang="sv-SE" b="1" dirty="0"/>
              <a:t> </a:t>
            </a:r>
            <a:r>
              <a:rPr lang="sv-SE" b="1" dirty="0" err="1"/>
              <a:t>issues</a:t>
            </a:r>
            <a:r>
              <a:rPr lang="sv-SE" dirty="0"/>
              <a:t>:  Alma as </a:t>
            </a:r>
            <a:r>
              <a:rPr lang="sv-SE" dirty="0" err="1"/>
              <a:t>successor</a:t>
            </a:r>
            <a:r>
              <a:rPr lang="sv-SE" dirty="0"/>
              <a:t> for </a:t>
            </a:r>
            <a:r>
              <a:rPr lang="sv-SE" dirty="0" err="1"/>
              <a:t>Aleph</a:t>
            </a:r>
            <a:r>
              <a:rPr lang="sv-SE" dirty="0"/>
              <a:t> </a:t>
            </a:r>
            <a:r>
              <a:rPr lang="sv-SE" dirty="0" err="1"/>
              <a:t>too</a:t>
            </a:r>
            <a:r>
              <a:rPr lang="sv-SE" dirty="0"/>
              <a:t> </a:t>
            </a:r>
            <a:r>
              <a:rPr lang="sv-SE" dirty="0" err="1"/>
              <a:t>expensive</a:t>
            </a:r>
            <a:r>
              <a:rPr lang="sv-SE" dirty="0"/>
              <a:t> for the </a:t>
            </a:r>
            <a:r>
              <a:rPr lang="sv-SE" dirty="0" err="1"/>
              <a:t>Czech</a:t>
            </a:r>
            <a:r>
              <a:rPr lang="sv-SE" dirty="0"/>
              <a:t> market. </a:t>
            </a:r>
          </a:p>
          <a:p>
            <a:pPr fontAlgn="base"/>
            <a:r>
              <a:rPr lang="sv-SE" b="1" dirty="0" err="1"/>
              <a:t>Why</a:t>
            </a:r>
            <a:r>
              <a:rPr lang="sv-SE" b="1" dirty="0"/>
              <a:t> </a:t>
            </a:r>
            <a:r>
              <a:rPr lang="sv-SE" b="1" dirty="0" err="1"/>
              <a:t>was</a:t>
            </a:r>
            <a:r>
              <a:rPr lang="sv-SE" b="1" dirty="0"/>
              <a:t> the </a:t>
            </a:r>
            <a:r>
              <a:rPr lang="sv-SE" b="1" dirty="0" err="1"/>
              <a:t>Announcement</a:t>
            </a:r>
            <a:r>
              <a:rPr lang="sv-SE" b="1" dirty="0"/>
              <a:t> </a:t>
            </a:r>
            <a:r>
              <a:rPr lang="sv-SE" b="1" dirty="0" err="1"/>
              <a:t>of</a:t>
            </a:r>
            <a:r>
              <a:rPr lang="sv-SE" b="1" dirty="0"/>
              <a:t> the PDS </a:t>
            </a:r>
            <a:r>
              <a:rPr lang="sv-SE" b="1" dirty="0" err="1"/>
              <a:t>security</a:t>
            </a:r>
            <a:r>
              <a:rPr lang="sv-SE" b="1" dirty="0"/>
              <a:t> </a:t>
            </a:r>
            <a:r>
              <a:rPr lang="sv-SE" b="1" dirty="0" err="1"/>
              <a:t>vulnerability</a:t>
            </a:r>
            <a:r>
              <a:rPr lang="sv-SE" b="1" dirty="0"/>
              <a:t> last </a:t>
            </a:r>
            <a:r>
              <a:rPr lang="sv-SE" b="1" dirty="0" err="1"/>
              <a:t>July</a:t>
            </a:r>
            <a:r>
              <a:rPr lang="sv-SE" b="1" dirty="0"/>
              <a:t> so </a:t>
            </a:r>
            <a:r>
              <a:rPr lang="sv-SE" b="1" dirty="0" smtClean="0"/>
              <a:t>non-</a:t>
            </a:r>
            <a:r>
              <a:rPr lang="sv-SE" b="1" dirty="0" err="1" smtClean="0"/>
              <a:t>detailed</a:t>
            </a:r>
            <a:endParaRPr lang="sv-SE" b="1" dirty="0" smtClean="0"/>
          </a:p>
          <a:p>
            <a:pPr fontAlgn="base"/>
            <a:r>
              <a:rPr lang="sv-SE" b="1" dirty="0" smtClean="0"/>
              <a:t>Alma </a:t>
            </a:r>
            <a:r>
              <a:rPr lang="sv-SE" b="1" dirty="0" err="1"/>
              <a:t>internal</a:t>
            </a:r>
            <a:r>
              <a:rPr lang="sv-SE" b="1" dirty="0"/>
              <a:t> </a:t>
            </a:r>
            <a:r>
              <a:rPr lang="sv-SE" b="1" dirty="0" err="1"/>
              <a:t>authentication</a:t>
            </a:r>
            <a:r>
              <a:rPr lang="sv-SE" dirty="0"/>
              <a:t>. Is it going </a:t>
            </a:r>
            <a:r>
              <a:rPr lang="sv-SE" dirty="0" err="1"/>
              <a:t>away</a:t>
            </a:r>
            <a:r>
              <a:rPr lang="sv-SE" dirty="0"/>
              <a:t>? </a:t>
            </a:r>
            <a:r>
              <a:rPr lang="sv-SE" dirty="0" err="1"/>
              <a:t>Why</a:t>
            </a:r>
            <a:r>
              <a:rPr lang="sv-SE" dirty="0"/>
              <a:t> and </a:t>
            </a:r>
            <a:r>
              <a:rPr lang="sv-SE" dirty="0" err="1"/>
              <a:t>When</a:t>
            </a:r>
            <a:r>
              <a:rPr lang="sv-SE" dirty="0"/>
              <a:t>? </a:t>
            </a:r>
          </a:p>
          <a:p>
            <a:pPr fontAlgn="base"/>
            <a:r>
              <a:rPr lang="sv-SE" b="1" dirty="0"/>
              <a:t>EBSCO material in the Primo Central Index</a:t>
            </a:r>
            <a:r>
              <a:rPr lang="sv-SE" dirty="0"/>
              <a:t>. </a:t>
            </a:r>
            <a:r>
              <a:rPr lang="sv-SE" dirty="0" err="1"/>
              <a:t>Where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standing</a:t>
            </a:r>
            <a:r>
              <a:rPr lang="sv-SE" dirty="0"/>
              <a:t>? </a:t>
            </a:r>
          </a:p>
          <a:p>
            <a:pPr marL="0" indent="0">
              <a:buNone/>
            </a:pPr>
            <a:endParaRPr lang="sv-SE" sz="2800" dirty="0"/>
          </a:p>
          <a:p>
            <a:r>
              <a:rPr lang="sv-SE" sz="2800" dirty="0"/>
              <a:t>Minnesanteckningar från mötet på </a:t>
            </a:r>
            <a:r>
              <a:rPr lang="sv-SE" sz="2800" dirty="0" err="1"/>
              <a:t>IGeLU:s</a:t>
            </a:r>
            <a:r>
              <a:rPr lang="sv-SE" sz="2800" dirty="0"/>
              <a:t> hemsida</a:t>
            </a:r>
          </a:p>
          <a:p>
            <a:endParaRPr lang="sv-SE" b="1" dirty="0" smtClean="0"/>
          </a:p>
        </p:txBody>
      </p:sp>
      <p:sp>
        <p:nvSpPr>
          <p:cNvPr id="5" name="Rektangel 4"/>
          <p:cNvSpPr/>
          <p:nvPr/>
        </p:nvSpPr>
        <p:spPr>
          <a:xfrm>
            <a:off x="1097279" y="1820779"/>
            <a:ext cx="109182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/>
              <a:t>INUG-mötet äger rum varje år, vid den årliga konferensen </a:t>
            </a:r>
            <a:r>
              <a:rPr lang="sv-SE" sz="1200" dirty="0" err="1"/>
              <a:t>IGeLU</a:t>
            </a:r>
            <a:r>
              <a:rPr lang="sv-SE" sz="1200" dirty="0"/>
              <a:t>. Det är ett möte mellan företrädare för de olika nationella användargrupperna, </a:t>
            </a:r>
            <a:r>
              <a:rPr lang="sv-SE" sz="1200" dirty="0" err="1"/>
              <a:t>IGeLU:s</a:t>
            </a:r>
            <a:r>
              <a:rPr lang="sv-SE" sz="1200" dirty="0"/>
              <a:t> styrelse, PWG (</a:t>
            </a:r>
            <a:r>
              <a:rPr lang="sv-SE" sz="1200" dirty="0" err="1"/>
              <a:t>product</a:t>
            </a:r>
            <a:r>
              <a:rPr lang="sv-SE" sz="1200" dirty="0"/>
              <a:t> </a:t>
            </a:r>
            <a:r>
              <a:rPr lang="sv-SE" sz="1200" dirty="0" err="1"/>
              <a:t>working</a:t>
            </a:r>
            <a:r>
              <a:rPr lang="sv-SE" sz="1200" dirty="0"/>
              <a:t> </a:t>
            </a:r>
            <a:r>
              <a:rPr lang="sv-SE" sz="1200" dirty="0" err="1"/>
              <a:t>group</a:t>
            </a:r>
            <a:r>
              <a:rPr lang="sv-SE" sz="1200" dirty="0"/>
              <a:t>)-samordnare, och Ex Libris ledning. </a:t>
            </a:r>
          </a:p>
        </p:txBody>
      </p:sp>
    </p:spTree>
    <p:extLst>
      <p:ext uri="{BB962C8B-B14F-4D97-AF65-F5344CB8AC3E}">
        <p14:creationId xmlns:p14="http://schemas.microsoft.com/office/powerpoint/2010/main" val="322199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562649"/>
            <a:ext cx="10058400" cy="731314"/>
          </a:xfrm>
        </p:spPr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97280" y="1925792"/>
            <a:ext cx="10144664" cy="470171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sz="1900" b="1" dirty="0" smtClean="0"/>
              <a:t>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Summon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/360 Product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Working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Group (PWG)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IGeLU</a:t>
            </a:r>
            <a:endParaRPr lang="sv-SE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sz="13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Danie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Forsman, bibliotekschef, Chalmers bibliotek, informerar om den nya gruppen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INUG-mötet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</a:t>
            </a:r>
            <a:r>
              <a:rPr lang="sv-SE" b="1" dirty="0" err="1" smtClean="0"/>
              <a:t>IGeLU</a:t>
            </a:r>
            <a:r>
              <a:rPr lang="sv-SE" b="1" dirty="0" smtClean="0"/>
              <a:t>-konferensen </a:t>
            </a:r>
            <a:endParaRPr lang="sv-SE" sz="1000" b="1" dirty="0"/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/>
              <a:t> 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NERS och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Ideas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Exchange </a:t>
            </a:r>
            <a:endParaRPr lang="sv-SE" sz="10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Arbetsgruppen för regionalt index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Analytics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och/eller annat </a:t>
            </a:r>
            <a:r>
              <a:rPr lang="sv-SE" b="1" dirty="0" err="1" smtClean="0">
                <a:solidFill>
                  <a:schemeClr val="bg1">
                    <a:lumMod val="65000"/>
                  </a:schemeClr>
                </a:solidFill>
              </a:rPr>
              <a:t>ExLibris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kan bidra med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Vårmötet på SLU i Uppsala 3-4 april 2017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 Avslutning </a:t>
            </a:r>
            <a:endParaRPr lang="sv-SE" sz="10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b="1" dirty="0"/>
              <a:t> </a:t>
            </a:r>
            <a:r>
              <a:rPr lang="sv-SE" b="1" dirty="0" smtClean="0"/>
              <a:t>	</a:t>
            </a:r>
            <a:r>
              <a:rPr lang="sv-SE" sz="1400" dirty="0" smtClean="0">
                <a:solidFill>
                  <a:srgbClr val="767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Sammanfattning</a:t>
            </a:r>
            <a:r>
              <a:rPr lang="sv-SE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v-SE" sz="1400" b="1" dirty="0">
                <a:solidFill>
                  <a:schemeClr val="accent4">
                    <a:lumMod val="75000"/>
                  </a:schemeClr>
                </a:solidFill>
              </a:rPr>
              <a:t>och </a:t>
            </a:r>
            <a:r>
              <a:rPr lang="sv-SE" sz="1400" b="1" dirty="0" smtClean="0">
                <a:solidFill>
                  <a:schemeClr val="accent4">
                    <a:lumMod val="75000"/>
                  </a:schemeClr>
                </a:solidFill>
              </a:rPr>
              <a:t>mötesreflektion</a:t>
            </a:r>
            <a:endParaRPr lang="sv-SE" sz="14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sv-SE" sz="3400" b="1" dirty="0"/>
              <a:t> 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0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IGeLU</a:t>
            </a:r>
            <a:r>
              <a:rPr lang="sv-SE" dirty="0" smtClean="0"/>
              <a:t> 2016 i Trondheim</a:t>
            </a:r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339" y="4066126"/>
            <a:ext cx="7187661" cy="2109027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1097280" y="2024580"/>
            <a:ext cx="8568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sv-SE" b="1" dirty="0" smtClean="0">
                <a:solidFill>
                  <a:srgbClr val="000000"/>
                </a:solidFill>
                <a:latin typeface="Calibri (Brödtext)"/>
              </a:rPr>
              <a:t> Föreningsfrågor</a:t>
            </a:r>
            <a:r>
              <a:rPr lang="sv-SE" b="1" dirty="0">
                <a:solidFill>
                  <a:srgbClr val="000000"/>
                </a:solidFill>
                <a:latin typeface="Calibri (Brödtext)"/>
              </a:rPr>
              <a:t>: </a:t>
            </a:r>
            <a:r>
              <a:rPr lang="sv-SE" dirty="0">
                <a:solidFill>
                  <a:srgbClr val="000000"/>
                </a:solidFill>
                <a:latin typeface="Calibri (Brödtext)"/>
              </a:rPr>
              <a:t>nästa möte, </a:t>
            </a:r>
            <a:r>
              <a:rPr lang="sv-SE" dirty="0" err="1">
                <a:solidFill>
                  <a:srgbClr val="000000"/>
                </a:solidFill>
                <a:latin typeface="Calibri (Brödtext)"/>
              </a:rPr>
              <a:t>ExLibris</a:t>
            </a:r>
            <a:r>
              <a:rPr lang="sv-SE" dirty="0">
                <a:solidFill>
                  <a:srgbClr val="000000"/>
                </a:solidFill>
                <a:latin typeface="Calibri (Brödtext)"/>
              </a:rPr>
              <a:t> &amp; </a:t>
            </a:r>
            <a:r>
              <a:rPr lang="sv-SE" dirty="0" err="1">
                <a:solidFill>
                  <a:srgbClr val="000000"/>
                </a:solidFill>
                <a:latin typeface="Calibri (Brödtext)"/>
              </a:rPr>
              <a:t>Proquest</a:t>
            </a:r>
            <a:r>
              <a:rPr lang="sv-SE" dirty="0" smtClean="0">
                <a:solidFill>
                  <a:srgbClr val="000000"/>
                </a:solidFill>
                <a:latin typeface="Calibri (Brödtext)"/>
              </a:rPr>
              <a:t>. </a:t>
            </a:r>
            <a:endParaRPr lang="sv-SE" sz="1200" b="1" dirty="0">
              <a:solidFill>
                <a:srgbClr val="000000"/>
              </a:solidFill>
              <a:latin typeface="Calibri (Brödtext)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b="1" dirty="0" smtClean="0">
                <a:solidFill>
                  <a:srgbClr val="000000"/>
                </a:solidFill>
                <a:latin typeface="Calibri (Brödtext)"/>
              </a:rPr>
              <a:t> Automatisk </a:t>
            </a:r>
            <a:r>
              <a:rPr lang="sv-SE" b="1" dirty="0">
                <a:solidFill>
                  <a:srgbClr val="000000"/>
                </a:solidFill>
                <a:latin typeface="Calibri (Brödtext)"/>
              </a:rPr>
              <a:t>eskalering av ärenden med </a:t>
            </a:r>
            <a:r>
              <a:rPr lang="sv-SE" b="1" dirty="0" err="1">
                <a:solidFill>
                  <a:srgbClr val="000000"/>
                </a:solidFill>
                <a:latin typeface="Calibri (Brödtext)"/>
              </a:rPr>
              <a:t>High</a:t>
            </a:r>
            <a:r>
              <a:rPr lang="sv-SE" b="1" dirty="0">
                <a:solidFill>
                  <a:srgbClr val="000000"/>
                </a:solidFill>
                <a:latin typeface="Calibri (Brödtext)"/>
              </a:rPr>
              <a:t> </a:t>
            </a:r>
            <a:r>
              <a:rPr lang="sv-SE" b="1" dirty="0" err="1" smtClean="0">
                <a:solidFill>
                  <a:srgbClr val="000000"/>
                </a:solidFill>
                <a:latin typeface="Calibri (Brödtext)"/>
              </a:rPr>
              <a:t>Priority</a:t>
            </a:r>
            <a:r>
              <a:rPr lang="sv-SE" b="1" dirty="0" smtClean="0">
                <a:solidFill>
                  <a:srgbClr val="000000"/>
                </a:solidFill>
                <a:latin typeface="Calibri (Brödtext)"/>
              </a:rPr>
              <a:t> </a:t>
            </a:r>
            <a:endParaRPr lang="sv-SE" sz="1200" b="1" dirty="0">
              <a:solidFill>
                <a:srgbClr val="000000"/>
              </a:solidFill>
              <a:latin typeface="Calibri (Brödtext)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b="1" dirty="0" smtClean="0">
                <a:solidFill>
                  <a:srgbClr val="000000"/>
                </a:solidFill>
                <a:latin typeface="Calibri (Brödtext)"/>
              </a:rPr>
              <a:t> Mötet </a:t>
            </a:r>
            <a:r>
              <a:rPr lang="sv-SE" b="1" dirty="0">
                <a:solidFill>
                  <a:srgbClr val="000000"/>
                </a:solidFill>
                <a:latin typeface="Calibri (Brödtext)"/>
              </a:rPr>
              <a:t>med Kristian </a:t>
            </a:r>
            <a:r>
              <a:rPr lang="sv-SE" b="1" dirty="0" smtClean="0">
                <a:solidFill>
                  <a:srgbClr val="000000"/>
                </a:solidFill>
                <a:latin typeface="Calibri (Brödtext)"/>
              </a:rPr>
              <a:t>Wallin</a:t>
            </a:r>
            <a:r>
              <a:rPr lang="sv-SE" dirty="0">
                <a:solidFill>
                  <a:srgbClr val="000000"/>
                </a:solidFill>
                <a:latin typeface="Calibri (Brödtext)"/>
              </a:rPr>
              <a:t> </a:t>
            </a:r>
            <a:endParaRPr lang="sv-SE" sz="1200" dirty="0" smtClean="0">
              <a:solidFill>
                <a:srgbClr val="000000"/>
              </a:solidFill>
              <a:latin typeface="Calibri (Brödtext)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dirty="0" smtClean="0">
                <a:latin typeface="Calibri (Brödtext)"/>
              </a:rPr>
              <a:t> Systemseminarium</a:t>
            </a:r>
            <a:r>
              <a:rPr lang="sv-SE" b="1" dirty="0" smtClean="0">
                <a:solidFill>
                  <a:srgbClr val="000000"/>
                </a:solidFill>
                <a:latin typeface="Calibri (Brödtext)"/>
              </a:rPr>
              <a:t> </a:t>
            </a:r>
            <a:endParaRPr lang="sv-SE" sz="1200" dirty="0">
              <a:solidFill>
                <a:srgbClr val="000000"/>
              </a:solidFill>
              <a:latin typeface="Calibri (Brödtext)"/>
            </a:endParaRPr>
          </a:p>
        </p:txBody>
      </p:sp>
    </p:spTree>
    <p:extLst>
      <p:ext uri="{BB962C8B-B14F-4D97-AF65-F5344CB8AC3E}">
        <p14:creationId xmlns:p14="http://schemas.microsoft.com/office/powerpoint/2010/main" val="299976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IGeLU</a:t>
            </a:r>
            <a:r>
              <a:rPr lang="sv-SE" dirty="0" smtClean="0"/>
              <a:t> 2016 i Trondheim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Nästa möte blir i Sankt Petersburg september 2017</a:t>
            </a:r>
          </a:p>
          <a:p>
            <a:endParaRPr lang="sv-SE" dirty="0"/>
          </a:p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550695"/>
            <a:ext cx="5251864" cy="303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3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562649"/>
            <a:ext cx="10058400" cy="731314"/>
          </a:xfrm>
        </p:spPr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97280" y="1925792"/>
            <a:ext cx="10144664" cy="470171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sz="1900" b="1" dirty="0" smtClean="0"/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Summon</a:t>
            </a:r>
            <a:r>
              <a:rPr lang="sv-SE" b="1" dirty="0" smtClean="0">
                <a:solidFill>
                  <a:schemeClr val="accent4"/>
                </a:solidFill>
              </a:rPr>
              <a:t>/360 Product </a:t>
            </a:r>
            <a:r>
              <a:rPr lang="sv-SE" b="1" dirty="0" err="1" smtClean="0">
                <a:solidFill>
                  <a:schemeClr val="accent4"/>
                </a:solidFill>
              </a:rPr>
              <a:t>Working</a:t>
            </a:r>
            <a:r>
              <a:rPr lang="sv-SE" b="1" dirty="0" smtClean="0">
                <a:solidFill>
                  <a:schemeClr val="accent4"/>
                </a:solidFill>
              </a:rPr>
              <a:t> Group (PWG)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endParaRPr lang="sv-SE" b="1" dirty="0" smtClean="0">
              <a:solidFill>
                <a:schemeClr val="accent4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sz="13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Danie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Forsman, bibliotekschef, Chalmers bibliotek, 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informerar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den nya 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gruppen</a:t>
            </a:r>
            <a:r>
              <a:rPr lang="sv-SE" sz="1400" dirty="0" smtClean="0">
                <a:solidFill>
                  <a:schemeClr val="accent4"/>
                </a:solidFill>
              </a:rPr>
              <a:t> 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INUG-mötet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r>
              <a:rPr lang="sv-SE" b="1" dirty="0" smtClean="0">
                <a:solidFill>
                  <a:schemeClr val="accent4"/>
                </a:solidFill>
              </a:rPr>
              <a:t>-konferensen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/>
                </a:solidFill>
              </a:rPr>
              <a:t> NERS och </a:t>
            </a:r>
            <a:r>
              <a:rPr lang="sv-SE" b="1" dirty="0" err="1" smtClean="0">
                <a:solidFill>
                  <a:schemeClr val="tx1"/>
                </a:solidFill>
              </a:rPr>
              <a:t>Ideas</a:t>
            </a:r>
            <a:r>
              <a:rPr lang="sv-SE" b="1" dirty="0" smtClean="0">
                <a:solidFill>
                  <a:schemeClr val="tx1"/>
                </a:solidFill>
              </a:rPr>
              <a:t> Exchange </a:t>
            </a:r>
            <a:endParaRPr lang="sv-SE" sz="1000" b="1" dirty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/>
                </a:solidFill>
              </a:rPr>
              <a:t> </a:t>
            </a:r>
            <a:r>
              <a:rPr lang="sv-SE" b="1" dirty="0" smtClean="0">
                <a:solidFill>
                  <a:schemeClr val="accent4"/>
                </a:solidFill>
              </a:rPr>
              <a:t>Arbetsgruppen för regionalt index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Analytics</a:t>
            </a:r>
            <a:r>
              <a:rPr lang="sv-SE" b="1" dirty="0" smtClean="0">
                <a:solidFill>
                  <a:schemeClr val="accent4"/>
                </a:solidFill>
              </a:rPr>
              <a:t> och/eller annat </a:t>
            </a:r>
            <a:r>
              <a:rPr lang="sv-SE" b="1" dirty="0" err="1" smtClean="0">
                <a:solidFill>
                  <a:schemeClr val="accent4"/>
                </a:solidFill>
              </a:rPr>
              <a:t>ExLibris</a:t>
            </a:r>
            <a:r>
              <a:rPr lang="sv-SE" b="1" dirty="0" smtClean="0">
                <a:solidFill>
                  <a:schemeClr val="accent4"/>
                </a:solidFill>
              </a:rPr>
              <a:t> kan bidra med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Vårmötet på SLU i Uppsala 3-4 april 2017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Avslutning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Sammanfattning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sz="1400" b="1" dirty="0">
                <a:solidFill>
                  <a:schemeClr val="bg1">
                    <a:lumMod val="65000"/>
                  </a:schemeClr>
                </a:solidFill>
              </a:rPr>
              <a:t>och 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mötesreflektion</a:t>
            </a:r>
            <a:endParaRPr lang="sv-SE" sz="14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sv-SE" sz="3400" b="1" dirty="0"/>
              <a:t> 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70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562649"/>
            <a:ext cx="10058400" cy="731314"/>
          </a:xfrm>
        </p:spPr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97280" y="1925792"/>
            <a:ext cx="10144664" cy="470171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sz="1900" b="1" dirty="0" smtClean="0"/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Summon</a:t>
            </a:r>
            <a:r>
              <a:rPr lang="sv-SE" b="1" dirty="0" smtClean="0">
                <a:solidFill>
                  <a:schemeClr val="accent4"/>
                </a:solidFill>
              </a:rPr>
              <a:t>/360 Product </a:t>
            </a:r>
            <a:r>
              <a:rPr lang="sv-SE" b="1" dirty="0" err="1" smtClean="0">
                <a:solidFill>
                  <a:schemeClr val="accent4"/>
                </a:solidFill>
              </a:rPr>
              <a:t>Working</a:t>
            </a:r>
            <a:r>
              <a:rPr lang="sv-SE" b="1" dirty="0" smtClean="0">
                <a:solidFill>
                  <a:schemeClr val="accent4"/>
                </a:solidFill>
              </a:rPr>
              <a:t> Group (PWG)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endParaRPr lang="sv-SE" b="1" dirty="0" smtClean="0">
              <a:solidFill>
                <a:schemeClr val="accent4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sz="13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Danie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Forsman, bibliotekschef, Chalmers bibliotek, 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informerar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den nya 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gruppen</a:t>
            </a:r>
            <a:r>
              <a:rPr lang="sv-SE" sz="1400" dirty="0" smtClean="0">
                <a:solidFill>
                  <a:schemeClr val="accent4"/>
                </a:solidFill>
              </a:rPr>
              <a:t> 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INUG-mötet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r>
              <a:rPr lang="sv-SE" b="1" dirty="0" smtClean="0">
                <a:solidFill>
                  <a:schemeClr val="accent4"/>
                </a:solidFill>
              </a:rPr>
              <a:t>-konferensen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NERS och </a:t>
            </a:r>
            <a:r>
              <a:rPr lang="sv-SE" b="1" dirty="0" err="1" smtClean="0">
                <a:solidFill>
                  <a:schemeClr val="accent4"/>
                </a:solidFill>
              </a:rPr>
              <a:t>Ideas</a:t>
            </a:r>
            <a:r>
              <a:rPr lang="sv-SE" b="1" dirty="0" smtClean="0">
                <a:solidFill>
                  <a:schemeClr val="accent4"/>
                </a:solidFill>
              </a:rPr>
              <a:t> Exchange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/>
                </a:solidFill>
              </a:rPr>
              <a:t> Arbetsgruppen för regionalt index </a:t>
            </a:r>
            <a:endParaRPr lang="sv-SE" sz="1000" b="1" dirty="0" smtClean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Analytics</a:t>
            </a:r>
            <a:r>
              <a:rPr lang="sv-SE" b="1" dirty="0" smtClean="0">
                <a:solidFill>
                  <a:schemeClr val="accent4"/>
                </a:solidFill>
              </a:rPr>
              <a:t> och/eller annat </a:t>
            </a:r>
            <a:r>
              <a:rPr lang="sv-SE" b="1" dirty="0" err="1" smtClean="0">
                <a:solidFill>
                  <a:schemeClr val="accent4"/>
                </a:solidFill>
              </a:rPr>
              <a:t>ExLibris</a:t>
            </a:r>
            <a:r>
              <a:rPr lang="sv-SE" b="1" dirty="0" smtClean="0">
                <a:solidFill>
                  <a:schemeClr val="accent4"/>
                </a:solidFill>
              </a:rPr>
              <a:t> kan bidra med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Vårmötet på SLU i Uppsala 3-4 april 2017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Avslutning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Sammanfattning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sz="1400" b="1" dirty="0">
                <a:solidFill>
                  <a:schemeClr val="bg1">
                    <a:lumMod val="65000"/>
                  </a:schemeClr>
                </a:solidFill>
              </a:rPr>
              <a:t>och 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mötesreflektion</a:t>
            </a:r>
            <a:endParaRPr lang="sv-SE" sz="14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sv-SE" sz="3400" b="1" dirty="0"/>
              <a:t> 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1747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562649"/>
            <a:ext cx="10058400" cy="731314"/>
          </a:xfrm>
        </p:spPr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97280" y="1925792"/>
            <a:ext cx="10144664" cy="470171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sz="1900" b="1" dirty="0" smtClean="0"/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Summon</a:t>
            </a:r>
            <a:r>
              <a:rPr lang="sv-SE" b="1" dirty="0" smtClean="0">
                <a:solidFill>
                  <a:schemeClr val="accent4"/>
                </a:solidFill>
              </a:rPr>
              <a:t>/360 Product </a:t>
            </a:r>
            <a:r>
              <a:rPr lang="sv-SE" b="1" dirty="0" err="1" smtClean="0">
                <a:solidFill>
                  <a:schemeClr val="accent4"/>
                </a:solidFill>
              </a:rPr>
              <a:t>Working</a:t>
            </a:r>
            <a:r>
              <a:rPr lang="sv-SE" b="1" dirty="0" smtClean="0">
                <a:solidFill>
                  <a:schemeClr val="accent4"/>
                </a:solidFill>
              </a:rPr>
              <a:t> Group (PWG)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endParaRPr lang="sv-SE" b="1" dirty="0" smtClean="0">
              <a:solidFill>
                <a:schemeClr val="accent4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sz="13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Danie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Forsman, bibliotekschef, Chalmers bibliotek, 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informerar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den nya 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gruppen</a:t>
            </a:r>
            <a:r>
              <a:rPr lang="sv-SE" sz="1400" dirty="0" smtClean="0">
                <a:solidFill>
                  <a:schemeClr val="accent4"/>
                </a:solidFill>
              </a:rPr>
              <a:t> 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INUG-mötet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r>
              <a:rPr lang="sv-SE" b="1" dirty="0" smtClean="0">
                <a:solidFill>
                  <a:schemeClr val="accent4"/>
                </a:solidFill>
              </a:rPr>
              <a:t>-konferensen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NERS och </a:t>
            </a:r>
            <a:r>
              <a:rPr lang="sv-SE" b="1" dirty="0" err="1" smtClean="0">
                <a:solidFill>
                  <a:schemeClr val="accent4"/>
                </a:solidFill>
              </a:rPr>
              <a:t>Ideas</a:t>
            </a:r>
            <a:r>
              <a:rPr lang="sv-SE" b="1" dirty="0" smtClean="0">
                <a:solidFill>
                  <a:schemeClr val="accent4"/>
                </a:solidFill>
              </a:rPr>
              <a:t> Exchange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/>
                </a:solidFill>
              </a:rPr>
              <a:t> </a:t>
            </a:r>
            <a:r>
              <a:rPr lang="sv-SE" b="1" dirty="0" smtClean="0">
                <a:solidFill>
                  <a:schemeClr val="accent4"/>
                </a:solidFill>
              </a:rPr>
              <a:t>Arbetsgruppen för regionalt index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tx1"/>
                </a:solidFill>
              </a:rPr>
              <a:t>Analytics</a:t>
            </a:r>
            <a:r>
              <a:rPr lang="sv-SE" b="1" dirty="0" smtClean="0">
                <a:solidFill>
                  <a:schemeClr val="tx1"/>
                </a:solidFill>
              </a:rPr>
              <a:t> och/eller annat </a:t>
            </a:r>
            <a:r>
              <a:rPr lang="sv-SE" b="1" dirty="0" err="1" smtClean="0">
                <a:solidFill>
                  <a:schemeClr val="tx1"/>
                </a:solidFill>
              </a:rPr>
              <a:t>ExLibris</a:t>
            </a:r>
            <a:r>
              <a:rPr lang="sv-SE" b="1" dirty="0" smtClean="0">
                <a:solidFill>
                  <a:schemeClr val="tx1"/>
                </a:solidFill>
              </a:rPr>
              <a:t> kan bidra med </a:t>
            </a:r>
            <a:endParaRPr lang="sv-SE" sz="1000" b="1" dirty="0" smtClean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Vårmötet på SLU i Uppsala 3-4 april 2017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Avslutning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sv-SE" sz="1400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Sammanfattning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sz="1400" b="1" dirty="0">
                <a:solidFill>
                  <a:schemeClr val="bg1">
                    <a:lumMod val="65000"/>
                  </a:schemeClr>
                </a:solidFill>
              </a:rPr>
              <a:t>och </a:t>
            </a:r>
            <a:r>
              <a:rPr lang="sv-SE" sz="1400" b="1" dirty="0" smtClean="0">
                <a:solidFill>
                  <a:schemeClr val="bg1">
                    <a:lumMod val="65000"/>
                  </a:schemeClr>
                </a:solidFill>
              </a:rPr>
              <a:t>mötesreflektion</a:t>
            </a:r>
            <a:endParaRPr lang="sv-SE" sz="14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sv-SE" sz="3400" b="1" dirty="0"/>
              <a:t> 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990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944329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sv-SE" sz="5300" dirty="0" smtClean="0"/>
              <a:t/>
            </a:r>
            <a:br>
              <a:rPr lang="sv-SE" sz="5300" dirty="0" smtClean="0"/>
            </a:br>
            <a:r>
              <a:rPr lang="sv-SE" sz="5300" dirty="0"/>
              <a:t/>
            </a:r>
            <a:br>
              <a:rPr lang="sv-SE" sz="5300" dirty="0"/>
            </a:br>
            <a:r>
              <a:rPr lang="sv-SE" sz="5300" dirty="0" err="1" smtClean="0"/>
              <a:t>Analytics</a:t>
            </a:r>
            <a:r>
              <a:rPr lang="sv-SE" sz="5300" dirty="0" smtClean="0"/>
              <a:t> </a:t>
            </a:r>
            <a:r>
              <a:rPr lang="sv-SE" sz="5300" dirty="0"/>
              <a:t>och/eller annat </a:t>
            </a:r>
            <a:r>
              <a:rPr lang="sv-SE" sz="5300" dirty="0" err="1"/>
              <a:t>ExLibris</a:t>
            </a:r>
            <a:r>
              <a:rPr lang="sv-SE" sz="5300" dirty="0"/>
              <a:t> kan bidra med</a:t>
            </a:r>
            <a:r>
              <a:rPr lang="sv-SE" b="1" dirty="0"/>
              <a:t/>
            </a:r>
            <a:br>
              <a:rPr lang="sv-SE" b="1" dirty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Visningar: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 smtClean="0"/>
              <a:t> </a:t>
            </a:r>
            <a:r>
              <a:rPr lang="sv-SE" dirty="0" err="1" smtClean="0"/>
              <a:t>Analytics</a:t>
            </a:r>
            <a:endParaRPr lang="sv-SE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 Linked </a:t>
            </a:r>
            <a:r>
              <a:rPr lang="en-US" dirty="0"/>
              <a:t>Data  </a:t>
            </a:r>
            <a:endParaRPr lang="sv-SE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Content </a:t>
            </a:r>
            <a:r>
              <a:rPr lang="en-US" dirty="0"/>
              <a:t>neutrality 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Kurser</a:t>
            </a:r>
            <a:r>
              <a:rPr lang="en-US" dirty="0" smtClean="0"/>
              <a:t>?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34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80" y="562649"/>
            <a:ext cx="10058400" cy="731314"/>
          </a:xfrm>
        </p:spPr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97280" y="1925792"/>
            <a:ext cx="10144664" cy="470171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sz="1900" b="1" dirty="0" smtClean="0"/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Summon</a:t>
            </a:r>
            <a:r>
              <a:rPr lang="sv-SE" b="1" dirty="0" smtClean="0">
                <a:solidFill>
                  <a:schemeClr val="accent4"/>
                </a:solidFill>
              </a:rPr>
              <a:t>/360 Product </a:t>
            </a:r>
            <a:r>
              <a:rPr lang="sv-SE" b="1" dirty="0" err="1" smtClean="0">
                <a:solidFill>
                  <a:schemeClr val="accent4"/>
                </a:solidFill>
              </a:rPr>
              <a:t>Working</a:t>
            </a:r>
            <a:r>
              <a:rPr lang="sv-SE" b="1" dirty="0" smtClean="0">
                <a:solidFill>
                  <a:schemeClr val="accent4"/>
                </a:solidFill>
              </a:rPr>
              <a:t> Group (PWG)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endParaRPr lang="sv-SE" b="1" dirty="0" smtClean="0">
              <a:solidFill>
                <a:schemeClr val="accent4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sz="13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Danie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Forsman, bibliotekschef, Chalmers bibliotek, 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informerar </a:t>
            </a:r>
            <a:r>
              <a:rPr lang="sv-SE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den nya </a:t>
            </a:r>
            <a:r>
              <a:rPr lang="sv-SE" sz="1400" dirty="0" smtClean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gruppen</a:t>
            </a:r>
            <a:r>
              <a:rPr lang="sv-SE" sz="1400" dirty="0" smtClean="0">
                <a:solidFill>
                  <a:schemeClr val="accent4"/>
                </a:solidFill>
              </a:rPr>
              <a:t> 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INUG-mötet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IGeLU</a:t>
            </a:r>
            <a:r>
              <a:rPr lang="sv-SE" b="1" dirty="0" smtClean="0">
                <a:solidFill>
                  <a:schemeClr val="accent4"/>
                </a:solidFill>
              </a:rPr>
              <a:t>-konferensen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NERS och </a:t>
            </a:r>
            <a:r>
              <a:rPr lang="sv-SE" b="1" dirty="0" err="1" smtClean="0">
                <a:solidFill>
                  <a:schemeClr val="accent4"/>
                </a:solidFill>
              </a:rPr>
              <a:t>Ideas</a:t>
            </a:r>
            <a:r>
              <a:rPr lang="sv-SE" b="1" dirty="0" smtClean="0">
                <a:solidFill>
                  <a:schemeClr val="accent4"/>
                </a:solidFill>
              </a:rPr>
              <a:t> Exchange </a:t>
            </a:r>
            <a:endParaRPr lang="sv-SE" sz="1000" b="1" dirty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tx1"/>
                </a:solidFill>
              </a:rPr>
              <a:t> </a:t>
            </a:r>
            <a:r>
              <a:rPr lang="sv-SE" b="1" dirty="0" smtClean="0">
                <a:solidFill>
                  <a:schemeClr val="accent4"/>
                </a:solidFill>
              </a:rPr>
              <a:t>Arbetsgruppen för regionalt index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>
                <a:solidFill>
                  <a:schemeClr val="accent4"/>
                </a:solidFill>
              </a:rPr>
              <a:t> </a:t>
            </a:r>
            <a:r>
              <a:rPr lang="sv-SE" b="1" dirty="0" err="1" smtClean="0">
                <a:solidFill>
                  <a:schemeClr val="accent4"/>
                </a:solidFill>
              </a:rPr>
              <a:t>Analytics</a:t>
            </a:r>
            <a:r>
              <a:rPr lang="sv-SE" b="1" dirty="0" smtClean="0">
                <a:solidFill>
                  <a:schemeClr val="accent4"/>
                </a:solidFill>
              </a:rPr>
              <a:t> och/eller annat </a:t>
            </a:r>
            <a:r>
              <a:rPr lang="sv-SE" b="1" dirty="0" err="1" smtClean="0">
                <a:solidFill>
                  <a:schemeClr val="accent4"/>
                </a:solidFill>
              </a:rPr>
              <a:t>ExLibris</a:t>
            </a:r>
            <a:r>
              <a:rPr lang="sv-SE" b="1" dirty="0" smtClean="0">
                <a:solidFill>
                  <a:schemeClr val="accent4"/>
                </a:solidFill>
              </a:rPr>
              <a:t> kan bidra med </a:t>
            </a:r>
            <a:endParaRPr lang="sv-SE" sz="1000" b="1" dirty="0" smtClean="0">
              <a:solidFill>
                <a:schemeClr val="accent4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</a:t>
            </a:r>
            <a:r>
              <a:rPr lang="sv-SE" b="1" dirty="0" smtClean="0">
                <a:solidFill>
                  <a:schemeClr val="tx1"/>
                </a:solidFill>
              </a:rPr>
              <a:t>Vårmötet på SLU i Uppsala 3-4 april 2017 </a:t>
            </a:r>
            <a:endParaRPr lang="sv-SE" sz="1000" b="1" dirty="0" smtClean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sv-SE" b="1" dirty="0" smtClean="0">
                <a:solidFill>
                  <a:schemeClr val="accent4"/>
                </a:solidFill>
              </a:rPr>
              <a:t> </a:t>
            </a:r>
            <a:r>
              <a:rPr lang="sv-SE" b="1" dirty="0" smtClean="0">
                <a:solidFill>
                  <a:schemeClr val="tx1"/>
                </a:solidFill>
              </a:rPr>
              <a:t>Avslutning </a:t>
            </a:r>
            <a:endParaRPr lang="sv-SE" sz="1000" b="1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sv-SE" b="1" dirty="0">
                <a:solidFill>
                  <a:schemeClr val="tx1"/>
                </a:solidFill>
              </a:rPr>
              <a:t> </a:t>
            </a:r>
            <a:r>
              <a:rPr lang="sv-SE" b="1" dirty="0" smtClean="0">
                <a:solidFill>
                  <a:schemeClr val="tx1"/>
                </a:solidFill>
              </a:rPr>
              <a:t>	</a:t>
            </a:r>
            <a:r>
              <a:rPr lang="sv-SE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Sammanfattning</a:t>
            </a:r>
            <a:r>
              <a:rPr lang="sv-SE" sz="1400" b="1" dirty="0" smtClean="0">
                <a:solidFill>
                  <a:schemeClr val="tx1"/>
                </a:solidFill>
              </a:rPr>
              <a:t> </a:t>
            </a:r>
            <a:r>
              <a:rPr lang="sv-SE" sz="1400" b="1" dirty="0">
                <a:solidFill>
                  <a:schemeClr val="tx1"/>
                </a:solidFill>
              </a:rPr>
              <a:t>och </a:t>
            </a:r>
            <a:r>
              <a:rPr lang="sv-SE" sz="1400" b="1" dirty="0" smtClean="0">
                <a:solidFill>
                  <a:schemeClr val="tx1"/>
                </a:solidFill>
              </a:rPr>
              <a:t>mötesreflektion</a:t>
            </a:r>
            <a:endParaRPr lang="sv-SE" sz="1400" b="1" dirty="0">
              <a:solidFill>
                <a:schemeClr val="tx1"/>
              </a:solidFill>
            </a:endParaRPr>
          </a:p>
          <a:p>
            <a:r>
              <a:rPr lang="sv-SE" sz="3400" b="1" dirty="0"/>
              <a:t> 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1651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Nästa möte </a:t>
            </a:r>
            <a:r>
              <a:rPr lang="sv-SE" sz="1000" dirty="0"/>
              <a:t>Vårmötet på SLU i Uppsala 3-4 april 2017</a:t>
            </a:r>
            <a:endParaRPr lang="sv-SE" sz="1000" dirty="0" smtClean="0"/>
          </a:p>
          <a:p>
            <a:r>
              <a:rPr lang="sv-SE" dirty="0" smtClean="0"/>
              <a:t>Avslutning</a:t>
            </a:r>
          </a:p>
          <a:p>
            <a:pPr lvl="1"/>
            <a:r>
              <a:rPr lang="sv-SE" sz="1200" dirty="0" smtClean="0">
                <a:solidFill>
                  <a:schemeClr val="bg1">
                    <a:lumMod val="50000"/>
                  </a:schemeClr>
                </a:solidFill>
              </a:rPr>
              <a:t>Sammanfattning och mötesreflektion</a:t>
            </a:r>
            <a:endParaRPr lang="sv-SE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84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fterhand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Aspek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973</TotalTime>
  <Words>229</Words>
  <Application>Microsoft Office PowerPoint</Application>
  <PresentationFormat>Anpassad</PresentationFormat>
  <Paragraphs>118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Bildrubriker</vt:lpstr>
      </vt:variant>
      <vt:variant>
        <vt:i4>14</vt:i4>
      </vt:variant>
    </vt:vector>
  </HeadingPairs>
  <TitlesOfParts>
    <vt:vector size="16" baseType="lpstr">
      <vt:lpstr>Efterhand</vt:lpstr>
      <vt:lpstr>Aspekt</vt:lpstr>
      <vt:lpstr>ELUGswe:s höstmöte  28 september 2016</vt:lpstr>
      <vt:lpstr>Dagordning</vt:lpstr>
      <vt:lpstr>Summon/360 Product Working Group (PWG) IGeLU</vt:lpstr>
      <vt:lpstr>Dagordning</vt:lpstr>
      <vt:lpstr>INUG (IGeLU INternational User Groups)</vt:lpstr>
      <vt:lpstr>Dagordning</vt:lpstr>
      <vt:lpstr>IGeLU 2016 i Trondheim</vt:lpstr>
      <vt:lpstr>IGeLU 2016 i Trondheim</vt:lpstr>
      <vt:lpstr>Dagordning</vt:lpstr>
      <vt:lpstr>Dagordning</vt:lpstr>
      <vt:lpstr>Dagordning</vt:lpstr>
      <vt:lpstr>  Analytics och/eller annat ExLibris kan bidra med </vt:lpstr>
      <vt:lpstr>Dagordning</vt:lpstr>
      <vt:lpstr>PowerPoint-presentation</vt:lpstr>
    </vt:vector>
  </TitlesOfParts>
  <Company>Riksdagen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ELUGswe höstmöte</dc:title>
  <dc:creator>Charlotte Wänelöf</dc:creator>
  <cp:lastModifiedBy>Mattias Ödevidh</cp:lastModifiedBy>
  <cp:revision>44</cp:revision>
  <dcterms:created xsi:type="dcterms:W3CDTF">2015-09-16T09:51:31Z</dcterms:created>
  <dcterms:modified xsi:type="dcterms:W3CDTF">2016-09-29T11:50:17Z</dcterms:modified>
</cp:coreProperties>
</file>